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Char char="○"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Char char="■"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Char char="●"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Char char="○"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Char char="■"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Char char="●"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Char char="○"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Char char="■"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400" y="228600"/>
            <a:ext cx="923924" cy="80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Executive Council Report  for </a:t>
            </a:r>
            <a:r>
              <a:rPr lang="en-US"/>
              <a:t>Executive Vice President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rPr lang="en-US">
                <a:solidFill>
                  <a:srgbClr val="898989"/>
                </a:solidFill>
              </a:rPr>
              <a:t>Russell Mitchell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r>
              <a:t/>
            </a:r>
            <a:endParaRPr>
              <a:solidFill>
                <a:srgbClr val="898989"/>
              </a:solidFill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93" name="Shape 93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Way Forward for 2016-2017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International System Safety Society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Arial"/>
              <a:buNone/>
            </a:pPr>
            <a:r>
              <a:rPr lang="en-US" sz="1600" u="sng"/>
              <a:t>Strategic Objectives:</a:t>
            </a: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28571"/>
              <a:buFont typeface="Arial"/>
              <a:buNone/>
            </a:pPr>
            <a:r>
              <a:rPr lang="en-US" sz="1400"/>
              <a:t>Complete MOAs with:</a:t>
            </a:r>
          </a:p>
          <a:p>
            <a:pPr indent="-304800" lvl="0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200"/>
              <a:t>SAE International</a:t>
            </a:r>
          </a:p>
          <a:p>
            <a:pPr indent="-304800" lvl="0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200"/>
              <a:t>ASU</a:t>
            </a:r>
          </a:p>
          <a:p>
            <a:pPr indent="-304800" lvl="0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200"/>
              <a:t>PMI</a:t>
            </a:r>
          </a:p>
          <a:p>
            <a:pPr indent="-304800" lvl="0" marL="914400" marR="0" rtl="0" algn="l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200"/>
              <a:t>others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/>
              <a:t>Develop better engagement with corporate members &amp; potential corporate members around industry influence rather than volume membership discount modality - different focus than individual membership value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/>
              <a:t>Support transition to a different conference approach.</a:t>
            </a:r>
          </a:p>
          <a:p>
            <a:pPr indent="-304800" lvl="0" marL="914400" rtl="0">
              <a:spcBef>
                <a:spcPts val="0"/>
              </a:spcBef>
              <a:buSzPct val="100000"/>
            </a:pPr>
            <a:r>
              <a:rPr lang="en-US" sz="1200"/>
              <a:t>Support identification of OVPS needed</a:t>
            </a:r>
          </a:p>
          <a:p>
            <a:pPr indent="-304800" lvl="0" marL="914400" rtl="0">
              <a:spcBef>
                <a:spcPts val="0"/>
              </a:spcBef>
              <a:buSzPct val="100000"/>
            </a:pPr>
            <a:r>
              <a:rPr lang="en-US" sz="1200"/>
              <a:t>Support the redistribution of assignments needed to make conference work</a:t>
            </a:r>
          </a:p>
          <a:p>
            <a:pPr indent="-304800" lvl="0" marL="914400">
              <a:spcBef>
                <a:spcPts val="0"/>
              </a:spcBef>
              <a:buSzPct val="100000"/>
            </a:pPr>
            <a:r>
              <a:rPr lang="en-US" sz="1200"/>
              <a:t>Support the identification of target universities that can align with our long term strategy across the country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/>
              <a:t>Support the ongoing ASU Global Center For Safety Initiative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/>
              <a:t>Support </a:t>
            </a:r>
            <a:r>
              <a:rPr lang="en-US" sz="1400"/>
              <a:t>monetizing</a:t>
            </a:r>
            <a:r>
              <a:rPr lang="en-US" sz="1400"/>
              <a:t> and targeting </a:t>
            </a:r>
            <a:r>
              <a:rPr lang="en-US" sz="1400"/>
              <a:t>advertising</a:t>
            </a:r>
            <a:r>
              <a:rPr lang="en-US" sz="1400"/>
              <a:t>,corporate member attraction, properly aligning sponsors and exhibitors around delivering on their objectives for engaging with us. </a:t>
            </a:r>
          </a:p>
          <a:p>
            <a:pPr lvl="0">
              <a:spcBef>
                <a:spcPts val="0"/>
              </a:spcBef>
              <a:buNone/>
            </a:pPr>
            <a:r>
              <a:rPr lang="en-US" sz="1400"/>
              <a:t>Support changes to Chapter interfaces, Fiscal reporting, Progress metrics, &amp; Paradigm shifts to producing as a team rather than reviewing as a team.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400"/>
              <a:t>Wrap up strategic objectives into a strategic plan with actionable tasking owned by the EC team.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Way Forward for 2016-2017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Operational Objectives: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Enhance meeting performance &amp; </a:t>
            </a:r>
            <a:r>
              <a:rPr lang="en-US"/>
              <a:t>attendance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Improve internal communications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Identify opportunities to enhance alignment and win-win incentives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Identify opportunities for team tools and infrastructure enhancement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Streamline HQ office support tools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016 Executive Council Report Format for [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